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902" r:id="rId2"/>
    <p:sldId id="919" r:id="rId3"/>
    <p:sldId id="927" r:id="rId4"/>
    <p:sldId id="928" r:id="rId5"/>
    <p:sldId id="931" r:id="rId6"/>
    <p:sldId id="930" r:id="rId7"/>
    <p:sldId id="932" r:id="rId8"/>
    <p:sldId id="918" r:id="rId9"/>
    <p:sldId id="921" r:id="rId10"/>
    <p:sldId id="920" r:id="rId11"/>
    <p:sldId id="922" r:id="rId12"/>
    <p:sldId id="905" r:id="rId13"/>
    <p:sldId id="926" r:id="rId14"/>
    <p:sldId id="906" r:id="rId15"/>
    <p:sldId id="904" r:id="rId16"/>
    <p:sldId id="907" r:id="rId17"/>
    <p:sldId id="924" r:id="rId18"/>
    <p:sldId id="908" r:id="rId19"/>
    <p:sldId id="909" r:id="rId20"/>
    <p:sldId id="903" r:id="rId21"/>
    <p:sldId id="910" r:id="rId22"/>
    <p:sldId id="911" r:id="rId23"/>
    <p:sldId id="912" r:id="rId24"/>
    <p:sldId id="925" r:id="rId25"/>
    <p:sldId id="913" r:id="rId26"/>
    <p:sldId id="914" r:id="rId27"/>
    <p:sldId id="915" r:id="rId28"/>
    <p:sldId id="916" r:id="rId29"/>
    <p:sldId id="929" r:id="rId30"/>
    <p:sldId id="90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607" autoAdjust="0"/>
  </p:normalViewPr>
  <p:slideViewPr>
    <p:cSldViewPr snapToGrid="0">
      <p:cViewPr varScale="1">
        <p:scale>
          <a:sx n="111" d="100"/>
          <a:sy n="111" d="100"/>
        </p:scale>
        <p:origin x="77" y="394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-&gt; Conclusion -&gt; Some assertion are not universal</a:t>
            </a:r>
          </a:p>
          <a:p>
            <a:r>
              <a:rPr lang="en-US" dirty="0"/>
              <a:t>(Quine’s paradox – </a:t>
            </a:r>
            <a:r>
              <a:rPr lang="en-US" dirty="0" err="1"/>
              <a:t>Yablo’s</a:t>
            </a:r>
            <a:r>
              <a:rPr lang="en-US" dirty="0"/>
              <a:t> paradox) -&gt; Logical consistency is not a property of individual statements  -&gt; Introduce the idea of logical contexts.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3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statements are “prime elements”, no specified further (in terms of grammar, </a:t>
            </a:r>
            <a:r>
              <a:rPr lang="en-US" dirty="0" err="1"/>
              <a:t>etc</a:t>
            </a:r>
            <a:r>
              <a:rPr lang="en-US" dirty="0"/>
              <a:t>…), structure and meaning of the assertion is not part of the formal system (because it would be impossible… web of meaning)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1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the semantic content of the statements is captured by what truth value can be assigned; Possible assignments are determined by the semantic content of the statements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a … after the third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588DA-AF3D-0538-FED6-B91B80D9B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5482"/>
            <a:ext cx="1676403" cy="1523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E5F5B-B632-2F49-E623-5C0F89CE0E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3727"/>
            <a:ext cx="2229706" cy="756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E0316C-62B2-770F-A578-C8D4BEA5E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4433212"/>
            <a:ext cx="1676403" cy="152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B28FF-2283-988B-15E2-3907B103B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1" y="6001457"/>
            <a:ext cx="2229706" cy="7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ABDBC-29F5-54A5-0B74-DE652EDCED6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72"/>
            <a:ext cx="755811" cy="686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CDCAE5-166F-5A8D-47B6-2316E82EF1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150" y="6274104"/>
            <a:ext cx="1313865" cy="4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7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32.png"/><Relationship Id="rId21" Type="http://schemas.openxmlformats.org/officeDocument/2006/relationships/image" Target="../media/image42.png"/><Relationship Id="rId7" Type="http://schemas.openxmlformats.org/officeDocument/2006/relationships/image" Target="../media/image281.png"/><Relationship Id="rId12" Type="http://schemas.openxmlformats.org/officeDocument/2006/relationships/image" Target="../media/image26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1.png"/><Relationship Id="rId15" Type="http://schemas.openxmlformats.org/officeDocument/2006/relationships/image" Target="../media/image36.png"/><Relationship Id="rId10" Type="http://schemas.openxmlformats.org/officeDocument/2006/relationships/image" Target="../media/image310.png"/><Relationship Id="rId19" Type="http://schemas.openxmlformats.org/officeDocument/2006/relationships/image" Target="../media/image4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2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mathematics</a:t>
            </a:r>
            <a:br>
              <a:rPr lang="en-US" dirty="0"/>
            </a:br>
            <a:r>
              <a:rPr lang="en-US" dirty="0"/>
              <a:t>1.1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37117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FE73F-A18D-2B72-2607-7F887FDB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0D379-DB0D-5E7D-79FF-894B0EDE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8A82-5E76-1CD7-EDFE-448CBC819726}"/>
              </a:ext>
            </a:extLst>
          </p:cNvPr>
          <p:cNvSpPr txBox="1"/>
          <p:nvPr/>
        </p:nvSpPr>
        <p:spPr>
          <a:xfrm>
            <a:off x="1440442" y="2153929"/>
            <a:ext cx="2195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Quine’s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84411-2A73-79DD-5EDE-8053144B8A0B}"/>
              </a:ext>
            </a:extLst>
          </p:cNvPr>
          <p:cNvSpPr txBox="1"/>
          <p:nvPr/>
        </p:nvSpPr>
        <p:spPr>
          <a:xfrm>
            <a:off x="1440442" y="2983996"/>
            <a:ext cx="2113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Yablo’s</a:t>
            </a:r>
            <a:r>
              <a:rPr lang="en-US" sz="2400" dirty="0"/>
              <a:t> paradox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93C38-0E9B-0045-A4AB-12A6C1FEDA72}"/>
              </a:ext>
            </a:extLst>
          </p:cNvPr>
          <p:cNvSpPr txBox="1"/>
          <p:nvPr/>
        </p:nvSpPr>
        <p:spPr>
          <a:xfrm>
            <a:off x="1440442" y="1323862"/>
            <a:ext cx="171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Liar paradox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/>
              <p:nvPr/>
            </p:nvSpPr>
            <p:spPr>
              <a:xfrm>
                <a:off x="1173478" y="4311022"/>
                <a:ext cx="74118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Logical consistency is a property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of groups of statements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78" y="4311022"/>
                <a:ext cx="7411837" cy="1323439"/>
              </a:xfrm>
              <a:prstGeom prst="rect">
                <a:avLst/>
              </a:prstGeom>
              <a:blipFill>
                <a:blip r:embed="rId2"/>
                <a:stretch>
                  <a:fillRect l="-2878" t="-8295" r="-197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D3FCC96-3214-F8F3-4A62-F8B601B828DC}"/>
              </a:ext>
            </a:extLst>
          </p:cNvPr>
          <p:cNvSpPr txBox="1"/>
          <p:nvPr/>
        </p:nvSpPr>
        <p:spPr>
          <a:xfrm>
            <a:off x="4060573" y="1403702"/>
            <a:ext cx="2336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“This sentence is false”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92C2D-9AB9-8592-98FD-967451FF1481}"/>
              </a:ext>
            </a:extLst>
          </p:cNvPr>
          <p:cNvSpPr txBox="1"/>
          <p:nvPr/>
        </p:nvSpPr>
        <p:spPr>
          <a:xfrm>
            <a:off x="4060573" y="2153929"/>
            <a:ext cx="518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“Yields falsehood when preceded by it’s quote” yields falsehood when preceded by its quote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EBC26-9999-4F8E-5378-C8C35210A55B}"/>
                  </a:ext>
                </a:extLst>
              </p:cNvPr>
              <p:cNvSpPr txBox="1"/>
              <p:nvPr/>
            </p:nvSpPr>
            <p:spPr>
              <a:xfrm>
                <a:off x="4060573" y="2984191"/>
                <a:ext cx="275825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true.</a:t>
                </a:r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/>
                  <a:t>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true.</a:t>
                </a:r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true.</a:t>
                </a:r>
                <a:endParaRPr lang="en-US" b="0" dirty="0"/>
              </a:p>
              <a:p>
                <a:r>
                  <a:rPr lang="en-US" b="0" dirty="0"/>
                  <a:t>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EBC26-9999-4F8E-5378-C8C35210A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73" y="2984191"/>
                <a:ext cx="2758256" cy="1477328"/>
              </a:xfrm>
              <a:prstGeom prst="rect">
                <a:avLst/>
              </a:prstGeom>
              <a:blipFill>
                <a:blip r:embed="rId3"/>
                <a:stretch>
                  <a:fillRect l="-1766" t="-2479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CE0E6D8-AE8D-1709-6EB6-1650328A3626}"/>
              </a:ext>
            </a:extLst>
          </p:cNvPr>
          <p:cNvSpPr txBox="1"/>
          <p:nvPr/>
        </p:nvSpPr>
        <p:spPr>
          <a:xfrm>
            <a:off x="660871" y="314921"/>
            <a:ext cx="8437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376334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04D0B-3395-2E43-B96A-CEA48779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746B2-CA1C-84D1-528C-CC80D385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201FD-B7F3-C589-E76D-4E8E22529618}"/>
                  </a:ext>
                </a:extLst>
              </p:cNvPr>
              <p:cNvSpPr txBox="1"/>
              <p:nvPr/>
            </p:nvSpPr>
            <p:spPr>
              <a:xfrm>
                <a:off x="778711" y="4371800"/>
                <a:ext cx="86648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Meaning cannot be captured formally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Statements have to be “prime elements”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7201FD-B7F3-C589-E76D-4E8E22529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11" y="4371800"/>
                <a:ext cx="8664873" cy="1323439"/>
              </a:xfrm>
              <a:prstGeom prst="rect">
                <a:avLst/>
              </a:prstGeom>
              <a:blipFill>
                <a:blip r:embed="rId3"/>
                <a:stretch>
                  <a:fillRect l="-2533" t="-8295" r="-1337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A4E4F32-7C3C-2C75-C968-F6B6B5DDE7FC}"/>
              </a:ext>
            </a:extLst>
          </p:cNvPr>
          <p:cNvSpPr txBox="1"/>
          <p:nvPr/>
        </p:nvSpPr>
        <p:spPr>
          <a:xfrm>
            <a:off x="999374" y="2029459"/>
            <a:ext cx="1938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Berry paradox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AFED06-206A-A371-FCE5-57905F7C05A6}"/>
              </a:ext>
            </a:extLst>
          </p:cNvPr>
          <p:cNvSpPr txBox="1"/>
          <p:nvPr/>
        </p:nvSpPr>
        <p:spPr>
          <a:xfrm>
            <a:off x="999374" y="1129046"/>
            <a:ext cx="2461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Epistemic paradox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34183-1A7D-1042-0E08-7B04B474EA12}"/>
              </a:ext>
            </a:extLst>
          </p:cNvPr>
          <p:cNvSpPr txBox="1"/>
          <p:nvPr/>
        </p:nvSpPr>
        <p:spPr>
          <a:xfrm>
            <a:off x="999374" y="2951972"/>
            <a:ext cx="2116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Sorites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E724-3A03-EB9A-8860-92A94A2BEB18}"/>
              </a:ext>
            </a:extLst>
          </p:cNvPr>
          <p:cNvSpPr txBox="1"/>
          <p:nvPr/>
        </p:nvSpPr>
        <p:spPr>
          <a:xfrm>
            <a:off x="3987346" y="1175595"/>
            <a:ext cx="6169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do not know that this statement is true”-&gt; issue of semantics and grammar 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E9DA7-CB68-9BF7-2A3E-26BB06ED76CF}"/>
              </a:ext>
            </a:extLst>
          </p:cNvPr>
          <p:cNvSpPr txBox="1"/>
          <p:nvPr/>
        </p:nvSpPr>
        <p:spPr>
          <a:xfrm>
            <a:off x="3987346" y="2079217"/>
            <a:ext cx="6169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“The smallest positive integer that cannot be described in fewer than twenty-five words”-&gt; issue of analytic, a priori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794E-85C0-E8B6-351B-CAE313EF1388}"/>
              </a:ext>
            </a:extLst>
          </p:cNvPr>
          <p:cNvSpPr txBox="1"/>
          <p:nvPr/>
        </p:nvSpPr>
        <p:spPr>
          <a:xfrm>
            <a:off x="3987346" y="2956004"/>
            <a:ext cx="6049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Imagine a heap of sand</a:t>
            </a:r>
          </a:p>
          <a:p>
            <a:pPr marL="342900" indent="-342900">
              <a:buAutoNum type="arabicPeriod"/>
            </a:pPr>
            <a:r>
              <a:rPr lang="en-US" dirty="0"/>
              <a:t>Remove a grain of sand ; it remains a heap</a:t>
            </a:r>
          </a:p>
          <a:p>
            <a:pPr marL="342900" indent="-342900">
              <a:buAutoNum type="arabicPeriod"/>
            </a:pPr>
            <a:r>
              <a:rPr lang="en-US" dirty="0"/>
              <a:t>Repeat until one remains</a:t>
            </a:r>
          </a:p>
          <a:p>
            <a:r>
              <a:rPr lang="en-US" dirty="0"/>
              <a:t>	Is a single grain a heap? -&gt; issue of unclear 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62C871-55B3-4E8F-0E28-7D399736414E}"/>
              </a:ext>
            </a:extLst>
          </p:cNvPr>
          <p:cNvSpPr txBox="1"/>
          <p:nvPr/>
        </p:nvSpPr>
        <p:spPr>
          <a:xfrm>
            <a:off x="683621" y="324882"/>
            <a:ext cx="7934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have clear meaning</a:t>
            </a:r>
          </a:p>
        </p:txBody>
      </p:sp>
    </p:spTree>
    <p:extLst>
      <p:ext uri="{BB962C8B-B14F-4D97-AF65-F5344CB8AC3E}">
        <p14:creationId xmlns:p14="http://schemas.microsoft.com/office/powerpoint/2010/main" val="33274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208724"/>
            <a:ext cx="8832433" cy="8898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306562" y="1234876"/>
            <a:ext cx="8677906" cy="1218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419795" y="5178208"/>
            <a:ext cx="581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 rot="5400000">
            <a:off x="290941" y="3614777"/>
            <a:ext cx="3815947" cy="1707449"/>
            <a:chOff x="7701349" y="1356382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701349" y="1356382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048049" y="18314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194A5E0-90DD-57F8-4F3C-02B805FB8CDF}"/>
              </a:ext>
            </a:extLst>
          </p:cNvPr>
          <p:cNvSpPr/>
          <p:nvPr/>
        </p:nvSpPr>
        <p:spPr>
          <a:xfrm rot="5400000">
            <a:off x="5461495" y="3607923"/>
            <a:ext cx="3815946" cy="170744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682EBD-770B-B0E7-C214-E66EA15FAF25}"/>
              </a:ext>
            </a:extLst>
          </p:cNvPr>
          <p:cNvSpPr/>
          <p:nvPr/>
        </p:nvSpPr>
        <p:spPr>
          <a:xfrm>
            <a:off x="7387638" y="3462709"/>
            <a:ext cx="71021" cy="710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1A90B7-48A1-6D79-4BEF-50ED9D4547B8}"/>
              </a:ext>
            </a:extLst>
          </p:cNvPr>
          <p:cNvSpPr/>
          <p:nvPr/>
        </p:nvSpPr>
        <p:spPr>
          <a:xfrm>
            <a:off x="7387638" y="5397500"/>
            <a:ext cx="71021" cy="710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/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72383-CD00-7E33-F23B-D59A898D90C1}"/>
              </a:ext>
            </a:extLst>
          </p:cNvPr>
          <p:cNvCxnSpPr>
            <a:cxnSpLocks/>
          </p:cNvCxnSpPr>
          <p:nvPr/>
        </p:nvCxnSpPr>
        <p:spPr>
          <a:xfrm flipV="1">
            <a:off x="2448606" y="5429623"/>
            <a:ext cx="4917348" cy="376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EE26BE-14DB-2E98-253B-D321C03F7A41}"/>
              </a:ext>
            </a:extLst>
          </p:cNvPr>
          <p:cNvCxnSpPr>
            <a:cxnSpLocks/>
          </p:cNvCxnSpPr>
          <p:nvPr/>
        </p:nvCxnSpPr>
        <p:spPr>
          <a:xfrm flipV="1">
            <a:off x="2914451" y="3495215"/>
            <a:ext cx="4446477" cy="928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D95E6-5210-D5A3-7F47-63F0417D93A7}"/>
              </a:ext>
            </a:extLst>
          </p:cNvPr>
          <p:cNvCxnSpPr>
            <a:cxnSpLocks/>
          </p:cNvCxnSpPr>
          <p:nvPr/>
        </p:nvCxnSpPr>
        <p:spPr>
          <a:xfrm>
            <a:off x="2519363" y="5372390"/>
            <a:ext cx="4846485" cy="64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1D493-E293-0EC8-F346-102F693EED06}"/>
              </a:ext>
            </a:extLst>
          </p:cNvPr>
          <p:cNvCxnSpPr>
            <a:cxnSpLocks/>
          </p:cNvCxnSpPr>
          <p:nvPr/>
        </p:nvCxnSpPr>
        <p:spPr>
          <a:xfrm>
            <a:off x="2799318" y="4872551"/>
            <a:ext cx="4566530" cy="569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C8F81D-604B-807D-745C-F80E6940F68C}"/>
              </a:ext>
            </a:extLst>
          </p:cNvPr>
          <p:cNvCxnSpPr>
            <a:cxnSpLocks/>
          </p:cNvCxnSpPr>
          <p:nvPr/>
        </p:nvCxnSpPr>
        <p:spPr>
          <a:xfrm>
            <a:off x="2082677" y="4640241"/>
            <a:ext cx="5283171" cy="801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A2C80-2ABC-4A71-25EC-37C3B3B5B7F2}"/>
              </a:ext>
            </a:extLst>
          </p:cNvPr>
          <p:cNvCxnSpPr>
            <a:cxnSpLocks/>
          </p:cNvCxnSpPr>
          <p:nvPr/>
        </p:nvCxnSpPr>
        <p:spPr>
          <a:xfrm flipV="1">
            <a:off x="2077914" y="3495215"/>
            <a:ext cx="5283014" cy="6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2D596E-1DCE-EBDA-0ADB-2967D858B1BC}"/>
              </a:ext>
            </a:extLst>
          </p:cNvPr>
          <p:cNvCxnSpPr>
            <a:cxnSpLocks/>
          </p:cNvCxnSpPr>
          <p:nvPr/>
        </p:nvCxnSpPr>
        <p:spPr>
          <a:xfrm>
            <a:off x="2276103" y="3159919"/>
            <a:ext cx="5076024" cy="344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F1B18D-6CE3-678C-E46A-E9E8B018E3AF}"/>
              </a:ext>
            </a:extLst>
          </p:cNvPr>
          <p:cNvCxnSpPr>
            <a:cxnSpLocks/>
          </p:cNvCxnSpPr>
          <p:nvPr/>
        </p:nvCxnSpPr>
        <p:spPr>
          <a:xfrm>
            <a:off x="1824654" y="4954954"/>
            <a:ext cx="5541194" cy="487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EB5928-B4BC-8D58-5E5D-ADB29F96715A}"/>
              </a:ext>
            </a:extLst>
          </p:cNvPr>
          <p:cNvCxnSpPr>
            <a:cxnSpLocks/>
          </p:cNvCxnSpPr>
          <p:nvPr/>
        </p:nvCxnSpPr>
        <p:spPr>
          <a:xfrm flipV="1">
            <a:off x="1728861" y="3490323"/>
            <a:ext cx="5636987" cy="906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61B260-BD31-5C86-1CBA-D9BB8CA7A995}"/>
              </a:ext>
            </a:extLst>
          </p:cNvPr>
          <p:cNvCxnSpPr>
            <a:cxnSpLocks/>
          </p:cNvCxnSpPr>
          <p:nvPr/>
        </p:nvCxnSpPr>
        <p:spPr>
          <a:xfrm flipV="1">
            <a:off x="1713771" y="3504593"/>
            <a:ext cx="5652077" cy="116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A84B4-DF68-5E11-7AF5-2C1CE328DDA6}"/>
              </a:ext>
            </a:extLst>
          </p:cNvPr>
          <p:cNvCxnSpPr>
            <a:cxnSpLocks/>
          </p:cNvCxnSpPr>
          <p:nvPr/>
        </p:nvCxnSpPr>
        <p:spPr>
          <a:xfrm>
            <a:off x="2761590" y="3380045"/>
            <a:ext cx="4590537" cy="124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1D937D-9368-8550-22E3-748626C63465}"/>
              </a:ext>
            </a:extLst>
          </p:cNvPr>
          <p:cNvCxnSpPr>
            <a:cxnSpLocks/>
          </p:cNvCxnSpPr>
          <p:nvPr/>
        </p:nvCxnSpPr>
        <p:spPr>
          <a:xfrm flipV="1">
            <a:off x="2362642" y="3502321"/>
            <a:ext cx="5003206" cy="171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DE057-B406-B5DA-F329-4248ACA767B3}"/>
              </a:ext>
            </a:extLst>
          </p:cNvPr>
          <p:cNvCxnSpPr>
            <a:cxnSpLocks/>
          </p:cNvCxnSpPr>
          <p:nvPr/>
        </p:nvCxnSpPr>
        <p:spPr>
          <a:xfrm flipV="1">
            <a:off x="2589502" y="3500626"/>
            <a:ext cx="4782941" cy="44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49BCB-6D93-5DDA-74D1-20CC5531947D}"/>
              </a:ext>
            </a:extLst>
          </p:cNvPr>
          <p:cNvCxnSpPr>
            <a:cxnSpLocks/>
          </p:cNvCxnSpPr>
          <p:nvPr/>
        </p:nvCxnSpPr>
        <p:spPr>
          <a:xfrm>
            <a:off x="2057922" y="5298515"/>
            <a:ext cx="5307926" cy="133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/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: 𝒮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blipFill>
                <a:blip r:embed="rId6"/>
                <a:stretch>
                  <a:fillRect l="-6087" t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1257926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2080260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102999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999290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1234876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844258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7A98F-859E-BF5C-0E97-9CD3E0FC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9BB8-119F-269F-280A-0897DA3D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530963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430665"/>
                      </a:ext>
                    </a:extLst>
                  </a:tr>
                  <a:tr h="30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472719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951" t="-5714" r="-1951" b="-4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5309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4306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0DF79-17E9-7D35-EA14-FCFDE1469C60}"/>
              </a:ext>
            </a:extLst>
          </p:cNvPr>
          <p:cNvCxnSpPr>
            <a:cxnSpLocks/>
          </p:cNvCxnSpPr>
          <p:nvPr/>
        </p:nvCxnSpPr>
        <p:spPr>
          <a:xfrm>
            <a:off x="1574157" y="2303362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7897B9-4900-FEC8-936A-EDD53C515417}"/>
              </a:ext>
            </a:extLst>
          </p:cNvPr>
          <p:cNvCxnSpPr>
            <a:cxnSpLocks/>
          </p:cNvCxnSpPr>
          <p:nvPr/>
        </p:nvCxnSpPr>
        <p:spPr>
          <a:xfrm>
            <a:off x="1574157" y="2708476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FD0A9C-313B-7A48-0973-35E99670D2BA}"/>
              </a:ext>
            </a:extLst>
          </p:cNvPr>
          <p:cNvCxnSpPr>
            <a:cxnSpLocks/>
          </p:cNvCxnSpPr>
          <p:nvPr/>
        </p:nvCxnSpPr>
        <p:spPr>
          <a:xfrm>
            <a:off x="1574157" y="3034496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B05A06-30F9-2839-0762-D4EC28C3AB33}"/>
              </a:ext>
            </a:extLst>
          </p:cNvPr>
          <p:cNvCxnSpPr>
            <a:cxnSpLocks/>
          </p:cNvCxnSpPr>
          <p:nvPr/>
        </p:nvCxnSpPr>
        <p:spPr>
          <a:xfrm>
            <a:off x="1643539" y="4524198"/>
            <a:ext cx="61257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359203-4511-DF00-3498-64CC20954878}"/>
              </a:ext>
            </a:extLst>
          </p:cNvPr>
          <p:cNvSpPr txBox="1"/>
          <p:nvPr/>
        </p:nvSpPr>
        <p:spPr>
          <a:xfrm>
            <a:off x="992457" y="523472"/>
            <a:ext cx="728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all combinations of truth values are logically possible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0B8D34-4DF6-7998-EA43-0CBC546B7893}"/>
              </a:ext>
            </a:extLst>
          </p:cNvPr>
          <p:cNvSpPr txBox="1"/>
          <p:nvPr/>
        </p:nvSpPr>
        <p:spPr>
          <a:xfrm>
            <a:off x="992457" y="5401675"/>
            <a:ext cx="70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semantic content of the statement is captured by what combinations, or assignments, </a:t>
            </a:r>
            <a:r>
              <a:rPr lang="en-US" sz="2400" i="1" dirty="0"/>
              <a:t>are</a:t>
            </a:r>
            <a:r>
              <a:rPr lang="en-US" sz="2400" dirty="0"/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9780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A75BDB-135A-D2DD-AD4A-5DD8459AA1DE}"/>
              </a:ext>
            </a:extLst>
          </p:cNvPr>
          <p:cNvGraphicFramePr>
            <a:graphicFrameLocks noGrp="1"/>
          </p:cNvGraphicFramePr>
          <p:nvPr/>
        </p:nvGraphicFramePr>
        <p:xfrm>
          <a:off x="2879552" y="3968475"/>
          <a:ext cx="266609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6524">
                  <a:extLst>
                    <a:ext uri="{9D8B030D-6E8A-4147-A177-3AD203B41FA5}">
                      <a16:colId xmlns:a16="http://schemas.microsoft.com/office/drawing/2014/main" val="1083926430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666609760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2549058231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1375634158"/>
                    </a:ext>
                  </a:extLst>
                </a:gridCol>
              </a:tblGrid>
              <a:tr h="3347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8104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/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/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blipFill>
                <a:blip r:embed="rId6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blipFill>
                <a:blip r:embed="rId7"/>
                <a:stretch>
                  <a:fillRect r="-165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/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blipFill>
                <a:blip r:embed="rId8"/>
                <a:stretch>
                  <a:fillRect t="-8197" r="-70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3203687" y="4383151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0F776-6313-5157-77F7-DDAE5E8BE345}"/>
              </a:ext>
            </a:extLst>
          </p:cNvPr>
          <p:cNvCxnSpPr/>
          <p:nvPr/>
        </p:nvCxnSpPr>
        <p:spPr>
          <a:xfrm flipV="1">
            <a:off x="3879063" y="4374679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58542D-6DDF-A453-6512-A388E152CB1A}"/>
              </a:ext>
            </a:extLst>
          </p:cNvPr>
          <p:cNvCxnSpPr/>
          <p:nvPr/>
        </p:nvCxnSpPr>
        <p:spPr>
          <a:xfrm flipV="1">
            <a:off x="4536418" y="4383151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C6A2DD1-CB88-B28E-696B-BB189F3DCED6}"/>
              </a:ext>
            </a:extLst>
          </p:cNvPr>
          <p:cNvSpPr/>
          <p:nvPr/>
        </p:nvSpPr>
        <p:spPr>
          <a:xfrm>
            <a:off x="4101407" y="2613675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B84BC60-E1D4-FE09-F4FD-DC905793B54E}"/>
              </a:ext>
            </a:extLst>
          </p:cNvPr>
          <p:cNvSpPr/>
          <p:nvPr/>
        </p:nvSpPr>
        <p:spPr>
          <a:xfrm>
            <a:off x="4101158" y="3597983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79552" y="2114108"/>
              <a:ext cx="2666096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524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1295468237"/>
                        </a:ext>
                      </a:extLst>
                    </a:gridCol>
                  </a:tblGrid>
                  <a:tr h="3347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89372"/>
                  </p:ext>
                </p:extLst>
              </p:nvPr>
            </p:nvGraphicFramePr>
            <p:xfrm>
              <a:off x="2879552" y="2114108"/>
              <a:ext cx="2666096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524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12954682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909" t="-8197" r="-301818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835" t="-8197" r="-2045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000" t="-8197" r="-10272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6" t="-1639" r="-29285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21" t="-1639" r="-1961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6226" t="-1639" r="-10077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9843" t="-1639" r="-196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/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/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/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/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5A0723-D0D6-F20D-9134-9B33E366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68124" y="2196615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/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blipFill>
                <a:blip r:embed="rId1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/>
        </p:nvGraphicFramePr>
        <p:xfrm>
          <a:off x="1468240" y="3890438"/>
          <a:ext cx="5786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2038721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7158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6373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035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6" y="306496"/>
            <a:ext cx="8290290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" y="1685786"/>
            <a:ext cx="8290290" cy="96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/>
          <a:stretch/>
        </p:blipFill>
        <p:spPr>
          <a:xfrm>
            <a:off x="382655" y="2777567"/>
            <a:ext cx="8290290" cy="632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/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B929D6-42E7-61C0-06F1-17959D9D5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63" y="4654115"/>
            <a:ext cx="298730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74003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304773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>
            <a:off x="3026580" y="300117"/>
            <a:ext cx="419427" cy="4143248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blipFill>
                <a:blip r:embed="rId19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blipFill>
                <a:blip r:embed="rId20"/>
                <a:stretch>
                  <a:fillRect t="-1311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blipFill>
                <a:blip r:embed="rId21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" t="-1667" r="-30505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67" r="-202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020" t="-1667" r="-10404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20" t="-1667" r="-404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2" t="-1667" r="-1688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/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Issue fundamental object (in math is a set)</a:t>
            </a:r>
          </a:p>
          <a:p>
            <a:pPr lvl="1"/>
            <a:r>
              <a:rPr lang="en-US" dirty="0"/>
              <a:t>Science is about describing the world, but not all descriptions of the world are science</a:t>
            </a:r>
          </a:p>
          <a:p>
            <a:pPr lvl="1"/>
            <a:r>
              <a:rPr lang="en-US" dirty="0"/>
              <a:t>Require -&gt; Principle of scientific objectivity (examples of non-universal, contradictory, non-verifiable or semi-decidable)</a:t>
            </a:r>
          </a:p>
          <a:p>
            <a:pPr lvl="1"/>
            <a:r>
              <a:rPr lang="en-US" dirty="0"/>
              <a:t>Two parts: first solve non-contradiction, then solve evidence based</a:t>
            </a:r>
          </a:p>
          <a:p>
            <a:r>
              <a:rPr lang="en-US" dirty="0"/>
              <a:t>Statements</a:t>
            </a:r>
          </a:p>
          <a:p>
            <a:pPr lvl="1"/>
            <a:r>
              <a:rPr lang="en-US" dirty="0"/>
              <a:t>Problem of web of meaning, and idealization of statements (“conceptual cut”) -&gt; statements being prime objects (i.e. unstructured)</a:t>
            </a:r>
          </a:p>
          <a:p>
            <a:pPr lvl="1"/>
            <a:r>
              <a:rPr lang="en-US" dirty="0"/>
              <a:t>Show the divide between formal and informal</a:t>
            </a:r>
          </a:p>
          <a:p>
            <a:pPr lvl="2"/>
            <a:r>
              <a:rPr lang="en-US" dirty="0"/>
              <a:t>Need justifications for axioms and definitions; axioms and definitions are chosen because they allow for simple justification (not because mathematicians like them)</a:t>
            </a:r>
          </a:p>
          <a:p>
            <a:pPr lvl="1"/>
            <a:r>
              <a:rPr lang="en-US" dirty="0"/>
              <a:t>Problems in capturing self-consistency (paradoxes, semantic and formal) -&gt; Axiom of context</a:t>
            </a:r>
          </a:p>
          <a:p>
            <a:pPr lvl="1"/>
            <a:r>
              <a:rPr lang="en-US" dirty="0"/>
              <a:t>Truth is found experimentally, it has to be consistent with the meaning of the statements -&gt; Axiom of possibility</a:t>
            </a:r>
          </a:p>
          <a:p>
            <a:pPr lvl="1"/>
            <a:r>
              <a:rPr lang="en-US" dirty="0"/>
              <a:t>Dependency between statements -&gt; Axiom of closure</a:t>
            </a:r>
          </a:p>
          <a:p>
            <a:pPr lvl="1"/>
            <a:r>
              <a:rPr lang="en-US" dirty="0"/>
              <a:t>Logic operations, Equivalence (different equivalence), Boolean algebra, Narrowness and independence, </a:t>
            </a:r>
            <a:r>
              <a:rPr lang="en-US" dirty="0" err="1"/>
              <a:t>minterms</a:t>
            </a:r>
            <a:endParaRPr lang="en-US" dirty="0"/>
          </a:p>
          <a:p>
            <a:r>
              <a:rPr lang="en-US" dirty="0"/>
              <a:t>Verifiable</a:t>
            </a:r>
          </a:p>
          <a:p>
            <a:pPr lvl="1"/>
            <a:r>
              <a:rPr lang="en-US" dirty="0"/>
              <a:t>Finite time verification (also idealization) – Not convenient to formalize the tests (knowing what is testable assumes knowing the laws of physics – circularity!)</a:t>
            </a:r>
          </a:p>
          <a:p>
            <a:pPr lvl="1"/>
            <a:r>
              <a:rPr lang="en-US" dirty="0"/>
              <a:t>Axiom of verifiability</a:t>
            </a:r>
          </a:p>
          <a:p>
            <a:pPr lvl="1"/>
            <a:r>
              <a:rPr lang="en-US" dirty="0"/>
              <a:t>Problem with NOT – falsifiable/decidable</a:t>
            </a:r>
          </a:p>
          <a:p>
            <a:pPr lvl="1"/>
            <a:r>
              <a:rPr lang="en-US" dirty="0"/>
              <a:t>Axioms of finite conjunction, countable disjunction</a:t>
            </a:r>
          </a:p>
          <a:p>
            <a:r>
              <a:rPr lang="en-US" dirty="0"/>
              <a:t>Summary of the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718" y="2089571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13" y="1870096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87" y="2089570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4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b="0" i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∧ </m:t>
                                </m:r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683451"/>
                  </p:ext>
                </p:extLst>
              </p:nvPr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62857" r="-1829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161321" r="-182900" b="-1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263810" r="-1829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)=truth(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36703"/>
                  </p:ext>
                </p:extLst>
              </p:nvPr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103937" r="-24705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205556" r="-247059" b="-1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305556" r="-247059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97E982-F72A-E687-7AE6-4126697C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2F1FF-4604-CDF8-85AB-C0E0698A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9B01F-DEFF-31D6-E0CC-8512F55B8759}"/>
              </a:ext>
            </a:extLst>
          </p:cNvPr>
          <p:cNvSpPr txBox="1"/>
          <p:nvPr/>
        </p:nvSpPr>
        <p:spPr>
          <a:xfrm>
            <a:off x="301048" y="234830"/>
            <a:ext cx="3651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Formal system: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A5A57-AC92-06E6-F13A-955A74F36AD5}"/>
              </a:ext>
            </a:extLst>
          </p:cNvPr>
          <p:cNvSpPr txBox="1"/>
          <p:nvPr/>
        </p:nvSpPr>
        <p:spPr>
          <a:xfrm>
            <a:off x="1410957" y="3660119"/>
            <a:ext cx="37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Symbols and rules to write sentences in the formal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EB626-8356-5952-3E51-77257E635BD4}"/>
              </a:ext>
            </a:extLst>
          </p:cNvPr>
          <p:cNvSpPr txBox="1"/>
          <p:nvPr/>
        </p:nvSpPr>
        <p:spPr>
          <a:xfrm>
            <a:off x="1410956" y="5344868"/>
            <a:ext cx="39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Statements about primitive objects that are to be taken as 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F5ADC-DA3C-01E2-061D-3E93BC077772}"/>
              </a:ext>
            </a:extLst>
          </p:cNvPr>
          <p:cNvSpPr txBox="1"/>
          <p:nvPr/>
        </p:nvSpPr>
        <p:spPr>
          <a:xfrm>
            <a:off x="1410956" y="1985930"/>
            <a:ext cx="425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Basic objects that are taken as-is,</a:t>
            </a:r>
            <a:br>
              <a:rPr lang="en-US" dirty="0"/>
            </a:br>
            <a:r>
              <a:rPr lang="en-US" dirty="0"/>
              <a:t>without definition in terms of other objects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A930C-373F-27E4-C371-3126BD931DBE}"/>
                  </a:ext>
                </a:extLst>
              </p:cNvPr>
              <p:cNvSpPr txBox="1"/>
              <p:nvPr/>
            </p:nvSpPr>
            <p:spPr>
              <a:xfrm>
                <a:off x="6451207" y="3692576"/>
                <a:ext cx="2121415" cy="678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 for points</a:t>
                </a:r>
                <a:br>
                  <a:rPr lang="en-US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bar>
                  </m:oMath>
                </a14:m>
                <a:r>
                  <a:rPr lang="en-US" dirty="0"/>
                  <a:t> for segment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AA930C-373F-27E4-C371-3126BD93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07" y="3692576"/>
                <a:ext cx="2121415" cy="678968"/>
              </a:xfrm>
              <a:prstGeom prst="rect">
                <a:avLst/>
              </a:prstGeom>
              <a:blipFill>
                <a:blip r:embed="rId2"/>
                <a:stretch>
                  <a:fillRect l="-2299" t="-5405" r="-2299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D5C6E56-33DE-25FF-BE83-BAB19193A0BB}"/>
              </a:ext>
            </a:extLst>
          </p:cNvPr>
          <p:cNvSpPr txBox="1"/>
          <p:nvPr/>
        </p:nvSpPr>
        <p:spPr>
          <a:xfrm>
            <a:off x="6489551" y="2041586"/>
            <a:ext cx="20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E.g. Points and lines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CBEB0-5341-2970-CBF8-0C22B298696C}"/>
              </a:ext>
            </a:extLst>
          </p:cNvPr>
          <p:cNvSpPr txBox="1"/>
          <p:nvPr/>
        </p:nvSpPr>
        <p:spPr>
          <a:xfrm>
            <a:off x="6047571" y="5308868"/>
            <a:ext cx="292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E.g. Given two points,</a:t>
            </a:r>
            <a:br>
              <a:rPr lang="en-US" dirty="0"/>
            </a:br>
            <a:r>
              <a:rPr lang="en-US" dirty="0"/>
              <a:t>there is a line that joins them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262EF-90E6-58EC-4D71-F0C69786BFB8}"/>
              </a:ext>
            </a:extLst>
          </p:cNvPr>
          <p:cNvSpPr txBox="1"/>
          <p:nvPr/>
        </p:nvSpPr>
        <p:spPr>
          <a:xfrm>
            <a:off x="921923" y="1137313"/>
            <a:ext cx="3030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primitive notions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BD5D73-7840-6A70-3536-A1427C7B9266}"/>
              </a:ext>
            </a:extLst>
          </p:cNvPr>
          <p:cNvSpPr txBox="1"/>
          <p:nvPr/>
        </p:nvSpPr>
        <p:spPr>
          <a:xfrm>
            <a:off x="921923" y="2989727"/>
            <a:ext cx="288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formal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4E040F-BE3F-E0AE-DA7A-59A8E24C000D}"/>
              </a:ext>
            </a:extLst>
          </p:cNvPr>
          <p:cNvSpPr txBox="1"/>
          <p:nvPr/>
        </p:nvSpPr>
        <p:spPr>
          <a:xfrm>
            <a:off x="921923" y="4663418"/>
            <a:ext cx="13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axioms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BE78B6-C0F4-60C8-32E4-BB9BFADC9ABB}"/>
              </a:ext>
            </a:extLst>
          </p:cNvPr>
          <p:cNvSpPr txBox="1"/>
          <p:nvPr/>
        </p:nvSpPr>
        <p:spPr>
          <a:xfrm>
            <a:off x="5445714" y="1064067"/>
            <a:ext cx="4202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e.g. Euclidean geometry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828A09-B524-F96D-C0C6-49DCF6D12167}"/>
              </a:ext>
            </a:extLst>
          </p:cNvPr>
          <p:cNvGrpSpPr/>
          <p:nvPr/>
        </p:nvGrpSpPr>
        <p:grpSpPr>
          <a:xfrm>
            <a:off x="9641694" y="1340012"/>
            <a:ext cx="2176438" cy="1772479"/>
            <a:chOff x="9363740" y="1722088"/>
            <a:chExt cx="2176438" cy="177247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5CB8CF-FC20-392C-B1D5-8EEECFC641E7}"/>
                </a:ext>
              </a:extLst>
            </p:cNvPr>
            <p:cNvCxnSpPr/>
            <p:nvPr/>
          </p:nvCxnSpPr>
          <p:spPr>
            <a:xfrm flipV="1">
              <a:off x="9363740" y="2632261"/>
              <a:ext cx="2176438" cy="348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C640E4-1008-C51C-7AC6-C93BD64B2A2D}"/>
                </a:ext>
              </a:extLst>
            </p:cNvPr>
            <p:cNvCxnSpPr/>
            <p:nvPr/>
          </p:nvCxnSpPr>
          <p:spPr>
            <a:xfrm flipV="1">
              <a:off x="9484242" y="1722088"/>
              <a:ext cx="1013637" cy="17724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B29DDB-D94F-9D6C-248E-5B2291922067}"/>
                </a:ext>
              </a:extLst>
            </p:cNvPr>
            <p:cNvSpPr/>
            <p:nvPr/>
          </p:nvSpPr>
          <p:spPr>
            <a:xfrm>
              <a:off x="10473224" y="2219164"/>
              <a:ext cx="49619" cy="496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D5C3C27-AA9C-5718-C6CB-CE37596BA2A1}"/>
                </a:ext>
              </a:extLst>
            </p:cNvPr>
            <p:cNvSpPr/>
            <p:nvPr/>
          </p:nvSpPr>
          <p:spPr>
            <a:xfrm>
              <a:off x="11174616" y="2659219"/>
              <a:ext cx="49619" cy="496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68D534-F84C-7CCC-9948-5E87BDEECAEA}"/>
                </a:ext>
              </a:extLst>
            </p:cNvPr>
            <p:cNvSpPr/>
            <p:nvPr/>
          </p:nvSpPr>
          <p:spPr>
            <a:xfrm>
              <a:off x="9798760" y="2884227"/>
              <a:ext cx="49619" cy="496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66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7619B-F3C8-2A94-012A-E6F3DB2A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878BD7-51F5-90E3-6A43-974BBB8F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DAF80-F947-1FBC-D17C-1FBEF32EC540}"/>
              </a:ext>
            </a:extLst>
          </p:cNvPr>
          <p:cNvSpPr txBox="1"/>
          <p:nvPr/>
        </p:nvSpPr>
        <p:spPr>
          <a:xfrm>
            <a:off x="301048" y="234830"/>
            <a:ext cx="87973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Formal system for all of mathematics: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7AFE7-9E51-5108-3BD1-B192A19C4EEC}"/>
              </a:ext>
            </a:extLst>
          </p:cNvPr>
          <p:cNvSpPr txBox="1"/>
          <p:nvPr/>
        </p:nvSpPr>
        <p:spPr>
          <a:xfrm>
            <a:off x="1882140" y="1226820"/>
            <a:ext cx="80889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Sets + first-order logic</a:t>
            </a:r>
            <a:br>
              <a:rPr lang="en-US" sz="3200" dirty="0"/>
            </a:br>
            <a:r>
              <a:rPr lang="en-US" sz="3200" dirty="0"/>
              <a:t>+ </a:t>
            </a:r>
            <a:r>
              <a:rPr lang="en-US" sz="3200" dirty="0" err="1"/>
              <a:t>Zermelo</a:t>
            </a:r>
            <a:r>
              <a:rPr lang="en-US" sz="3200" dirty="0"/>
              <a:t>–Fraenkel axioms (+ axiom of choice)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7FF3B0-5016-CE4A-BA08-6327E15AE4AF}"/>
              </a:ext>
            </a:extLst>
          </p:cNvPr>
          <p:cNvSpPr txBox="1"/>
          <p:nvPr/>
        </p:nvSpPr>
        <p:spPr>
          <a:xfrm>
            <a:off x="301048" y="2750296"/>
            <a:ext cx="7463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Formal system for all of physics: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898C4-C0CD-FF5F-9DBD-17DBA5759B5A}"/>
              </a:ext>
            </a:extLst>
          </p:cNvPr>
          <p:cNvSpPr txBox="1"/>
          <p:nvPr/>
        </p:nvSpPr>
        <p:spPr>
          <a:xfrm>
            <a:off x="1882140" y="3888471"/>
            <a:ext cx="968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7988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97E982-F72A-E687-7AE6-4126697C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2F1FF-4604-CDF8-85AB-C0E0698A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A5A57-AC92-06E6-F13A-955A74F36AD5}"/>
              </a:ext>
            </a:extLst>
          </p:cNvPr>
          <p:cNvSpPr txBox="1"/>
          <p:nvPr/>
        </p:nvSpPr>
        <p:spPr>
          <a:xfrm>
            <a:off x="4406491" y="780439"/>
            <a:ext cx="336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Not an issue: we can simply use first-order logic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BD5D73-7840-6A70-3536-A1427C7B9266}"/>
              </a:ext>
            </a:extLst>
          </p:cNvPr>
          <p:cNvSpPr txBox="1"/>
          <p:nvPr/>
        </p:nvSpPr>
        <p:spPr>
          <a:xfrm>
            <a:off x="519587" y="277007"/>
            <a:ext cx="2883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formal language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4E040F-BE3F-E0AE-DA7A-59A8E24C000D}"/>
              </a:ext>
            </a:extLst>
          </p:cNvPr>
          <p:cNvSpPr txBox="1"/>
          <p:nvPr/>
        </p:nvSpPr>
        <p:spPr>
          <a:xfrm>
            <a:off x="519587" y="1987745"/>
            <a:ext cx="1355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axioms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C3DFCD-0A9B-8531-05B7-EA0EA19D1C7E}"/>
              </a:ext>
            </a:extLst>
          </p:cNvPr>
          <p:cNvCxnSpPr>
            <a:cxnSpLocks/>
          </p:cNvCxnSpPr>
          <p:nvPr/>
        </p:nvCxnSpPr>
        <p:spPr>
          <a:xfrm flipH="1" flipV="1">
            <a:off x="3500059" y="857776"/>
            <a:ext cx="772820" cy="19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443A5F-35AF-C356-D5D1-7D787AA82E41}"/>
              </a:ext>
            </a:extLst>
          </p:cNvPr>
          <p:cNvCxnSpPr>
            <a:cxnSpLocks/>
          </p:cNvCxnSpPr>
          <p:nvPr/>
        </p:nvCxnSpPr>
        <p:spPr>
          <a:xfrm flipH="1">
            <a:off x="1987744" y="2084661"/>
            <a:ext cx="2186150" cy="21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A8DA30-42EA-3D94-1E85-EDA223006742}"/>
              </a:ext>
            </a:extLst>
          </p:cNvPr>
          <p:cNvSpPr txBox="1"/>
          <p:nvPr/>
        </p:nvSpPr>
        <p:spPr>
          <a:xfrm>
            <a:off x="4343630" y="1877883"/>
            <a:ext cx="39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should be justified by the physics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D505A9-7727-866C-8951-FB3EFCC95BB4}"/>
              </a:ext>
            </a:extLst>
          </p:cNvPr>
          <p:cNvGrpSpPr/>
          <p:nvPr/>
        </p:nvGrpSpPr>
        <p:grpSpPr>
          <a:xfrm>
            <a:off x="8522113" y="569394"/>
            <a:ext cx="2854992" cy="1887623"/>
            <a:chOff x="5664688" y="1950598"/>
            <a:chExt cx="3247734" cy="2147291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69AF471-8552-993C-E7AD-5B56446E54A5}"/>
                </a:ext>
              </a:extLst>
            </p:cNvPr>
            <p:cNvSpPr/>
            <p:nvPr/>
          </p:nvSpPr>
          <p:spPr>
            <a:xfrm>
              <a:off x="6719639" y="1950598"/>
              <a:ext cx="1203649" cy="58607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Physics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FD9AF9-325B-D495-A04B-F0C26DA1A7F3}"/>
                </a:ext>
              </a:extLst>
            </p:cNvPr>
            <p:cNvSpPr/>
            <p:nvPr/>
          </p:nvSpPr>
          <p:spPr>
            <a:xfrm>
              <a:off x="6719638" y="3511811"/>
              <a:ext cx="1533029" cy="58607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Formal system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B8579B-D596-8418-B975-6EE212CA821D}"/>
                </a:ext>
              </a:extLst>
            </p:cNvPr>
            <p:cNvSpPr/>
            <p:nvPr/>
          </p:nvSpPr>
          <p:spPr>
            <a:xfrm>
              <a:off x="5664688" y="2701218"/>
              <a:ext cx="1533029" cy="58607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Physical requirements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A32F0C5-B142-A31B-415D-69CF6E8B9EBC}"/>
                </a:ext>
              </a:extLst>
            </p:cNvPr>
            <p:cNvSpPr/>
            <p:nvPr/>
          </p:nvSpPr>
          <p:spPr>
            <a:xfrm>
              <a:off x="7379393" y="2701217"/>
              <a:ext cx="1533029" cy="58607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Semantics</a:t>
              </a: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A10890C-FF1E-1B8F-EA82-15CB311CAFF9}"/>
                </a:ext>
              </a:extLst>
            </p:cNvPr>
            <p:cNvCxnSpPr>
              <a:stCxn id="28" idx="1"/>
              <a:endCxn id="30" idx="0"/>
            </p:cNvCxnSpPr>
            <p:nvPr/>
          </p:nvCxnSpPr>
          <p:spPr>
            <a:xfrm rot="10800000" flipV="1">
              <a:off x="6431203" y="2243638"/>
              <a:ext cx="288436" cy="457579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AA8C705-8128-4AE6-D694-42721A2F8548}"/>
                </a:ext>
              </a:extLst>
            </p:cNvPr>
            <p:cNvCxnSpPr>
              <a:stCxn id="28" idx="3"/>
              <a:endCxn id="31" idx="0"/>
            </p:cNvCxnSpPr>
            <p:nvPr/>
          </p:nvCxnSpPr>
          <p:spPr>
            <a:xfrm>
              <a:off x="7923288" y="2243639"/>
              <a:ext cx="222620" cy="457578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EE6764E0-ADFC-6C3A-DC9D-D0A636180A72}"/>
                </a:ext>
              </a:extLst>
            </p:cNvPr>
            <p:cNvCxnSpPr>
              <a:cxnSpLocks/>
              <a:stCxn id="30" idx="2"/>
              <a:endCxn id="29" idx="1"/>
            </p:cNvCxnSpPr>
            <p:nvPr/>
          </p:nvCxnSpPr>
          <p:spPr>
            <a:xfrm rot="16200000" flipH="1">
              <a:off x="6316644" y="3401855"/>
              <a:ext cx="517554" cy="288435"/>
            </a:xfrm>
            <a:prstGeom prst="bentConnector2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57198F3-5EE8-63F3-86B4-2E218AF0BCB4}"/>
              </a:ext>
            </a:extLst>
          </p:cNvPr>
          <p:cNvSpPr txBox="1"/>
          <p:nvPr/>
        </p:nvSpPr>
        <p:spPr>
          <a:xfrm>
            <a:off x="519587" y="1424109"/>
            <a:ext cx="3030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primitive notions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66125D4-2FD0-02DE-8090-A9D244BDAA10}"/>
              </a:ext>
            </a:extLst>
          </p:cNvPr>
          <p:cNvCxnSpPr>
            <a:cxnSpLocks/>
          </p:cNvCxnSpPr>
          <p:nvPr/>
        </p:nvCxnSpPr>
        <p:spPr>
          <a:xfrm flipH="1" flipV="1">
            <a:off x="3640030" y="1807177"/>
            <a:ext cx="533864" cy="23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64E48A9-52E7-1F4D-9AAC-67386FC0B371}"/>
              </a:ext>
            </a:extLst>
          </p:cNvPr>
          <p:cNvGrpSpPr/>
          <p:nvPr/>
        </p:nvGrpSpPr>
        <p:grpSpPr>
          <a:xfrm>
            <a:off x="2783607" y="3545527"/>
            <a:ext cx="2898080" cy="1679387"/>
            <a:chOff x="1266180" y="3185221"/>
            <a:chExt cx="2898080" cy="1679387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E5941E3-97D3-4C45-E187-1D1512DC687A}"/>
                </a:ext>
              </a:extLst>
            </p:cNvPr>
            <p:cNvSpPr txBox="1"/>
            <p:nvPr/>
          </p:nvSpPr>
          <p:spPr>
            <a:xfrm>
              <a:off x="1266180" y="3206509"/>
              <a:ext cx="1233420" cy="458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2D8750-2910-7299-5B05-85FFBDF4905C}"/>
                </a:ext>
              </a:extLst>
            </p:cNvPr>
            <p:cNvSpPr txBox="1"/>
            <p:nvPr/>
          </p:nvSpPr>
          <p:spPr>
            <a:xfrm>
              <a:off x="3065147" y="3206509"/>
              <a:ext cx="1046459" cy="458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5CDB073-6C60-1221-F247-A509C950D685}"/>
                </a:ext>
              </a:extLst>
            </p:cNvPr>
            <p:cNvCxnSpPr>
              <a:cxnSpLocks/>
            </p:cNvCxnSpPr>
            <p:nvPr/>
          </p:nvCxnSpPr>
          <p:spPr>
            <a:xfrm>
              <a:off x="2790911" y="3185221"/>
              <a:ext cx="0" cy="1679387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0B1E471-D4B9-E078-8474-8B7C8672B751}"/>
                </a:ext>
              </a:extLst>
            </p:cNvPr>
            <p:cNvSpPr txBox="1"/>
            <p:nvPr/>
          </p:nvSpPr>
          <p:spPr>
            <a:xfrm>
              <a:off x="1457819" y="3658972"/>
              <a:ext cx="850142" cy="366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F8E2AEA-A063-7E04-B7CE-5427CB148118}"/>
                </a:ext>
              </a:extLst>
            </p:cNvPr>
            <p:cNvSpPr txBox="1"/>
            <p:nvPr/>
          </p:nvSpPr>
          <p:spPr>
            <a:xfrm>
              <a:off x="3252681" y="3658972"/>
              <a:ext cx="671392" cy="366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88" name="Moon 87">
              <a:extLst>
                <a:ext uri="{FF2B5EF4-FFF2-40B4-BE49-F238E27FC236}">
                  <a16:creationId xmlns:a16="http://schemas.microsoft.com/office/drawing/2014/main" id="{C6CA970F-CC70-559B-A6D2-CA498D5DBAFC}"/>
                </a:ext>
              </a:extLst>
            </p:cNvPr>
            <p:cNvSpPr/>
            <p:nvPr/>
          </p:nvSpPr>
          <p:spPr>
            <a:xfrm rot="20382263">
              <a:off x="3908152" y="4172271"/>
              <a:ext cx="256108" cy="351771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row: Right 96">
              <a:extLst>
                <a:ext uri="{FF2B5EF4-FFF2-40B4-BE49-F238E27FC236}">
                  <a16:creationId xmlns:a16="http://schemas.microsoft.com/office/drawing/2014/main" id="{5CE35A4C-4474-FCC3-2ACE-58661DDA4B7C}"/>
                </a:ext>
              </a:extLst>
            </p:cNvPr>
            <p:cNvSpPr/>
            <p:nvPr/>
          </p:nvSpPr>
          <p:spPr>
            <a:xfrm>
              <a:off x="2449477" y="4229174"/>
              <a:ext cx="1225807" cy="222699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Moon 110">
              <a:extLst>
                <a:ext uri="{FF2B5EF4-FFF2-40B4-BE49-F238E27FC236}">
                  <a16:creationId xmlns:a16="http://schemas.microsoft.com/office/drawing/2014/main" id="{36003D78-1651-9BF8-F0CB-566DD89A1157}"/>
                </a:ext>
              </a:extLst>
            </p:cNvPr>
            <p:cNvSpPr/>
            <p:nvPr/>
          </p:nvSpPr>
          <p:spPr>
            <a:xfrm rot="20382263">
              <a:off x="1898837" y="4172271"/>
              <a:ext cx="256108" cy="351771"/>
            </a:xfrm>
            <a:prstGeom prst="moon">
              <a:avLst/>
            </a:prstGeom>
            <a:solidFill>
              <a:srgbClr val="934BC9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959FD41-275D-7416-F296-97240DD56D17}"/>
              </a:ext>
            </a:extLst>
          </p:cNvPr>
          <p:cNvCxnSpPr>
            <a:cxnSpLocks/>
          </p:cNvCxnSpPr>
          <p:nvPr/>
        </p:nvCxnSpPr>
        <p:spPr>
          <a:xfrm>
            <a:off x="2109260" y="3643328"/>
            <a:ext cx="524621" cy="44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C549F22-EA92-3748-36B6-F09BFD0281D9}"/>
              </a:ext>
            </a:extLst>
          </p:cNvPr>
          <p:cNvSpPr txBox="1"/>
          <p:nvPr/>
        </p:nvSpPr>
        <p:spPr>
          <a:xfrm>
            <a:off x="667224" y="3052216"/>
            <a:ext cx="2087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Physical objects live in the</a:t>
            </a:r>
            <a:br>
              <a:rPr lang="en-US" sz="14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physical (informal) world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F895B02-EDEB-2816-703F-63B0878AE533}"/>
              </a:ext>
            </a:extLst>
          </p:cNvPr>
          <p:cNvSpPr txBox="1"/>
          <p:nvPr/>
        </p:nvSpPr>
        <p:spPr>
          <a:xfrm>
            <a:off x="340801" y="3894885"/>
            <a:ext cx="19991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85000"/>
                  </a:schemeClr>
                </a:solidFill>
              </a:rPr>
              <a:t>(e.g. connection to experiment is outside of the formal system)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14033A2-BB43-0596-75F6-D39898DC480A}"/>
              </a:ext>
            </a:extLst>
          </p:cNvPr>
          <p:cNvSpPr txBox="1"/>
          <p:nvPr/>
        </p:nvSpPr>
        <p:spPr>
          <a:xfrm>
            <a:off x="6807233" y="3457847"/>
            <a:ext cx="3429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Mathematical objects are representations of physical objects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3AA639C-AAF1-D7F9-1C92-5F6FB200A06B}"/>
              </a:ext>
            </a:extLst>
          </p:cNvPr>
          <p:cNvCxnSpPr>
            <a:cxnSpLocks/>
          </p:cNvCxnSpPr>
          <p:nvPr/>
        </p:nvCxnSpPr>
        <p:spPr>
          <a:xfrm flipH="1">
            <a:off x="5991101" y="3878254"/>
            <a:ext cx="759401" cy="461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91F4871D-DFD2-83F3-0E91-5EE3F8D51157}"/>
              </a:ext>
            </a:extLst>
          </p:cNvPr>
          <p:cNvSpPr txBox="1"/>
          <p:nvPr/>
        </p:nvSpPr>
        <p:spPr>
          <a:xfrm>
            <a:off x="3825388" y="5069305"/>
            <a:ext cx="5439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00B0F0"/>
                </a:solidFill>
              </a:rPr>
              <a:t>What can or cannot be captured by the formal system?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EF511AA-111A-3406-4A20-C93C420A3A33}"/>
              </a:ext>
            </a:extLst>
          </p:cNvPr>
          <p:cNvCxnSpPr>
            <a:cxnSpLocks/>
          </p:cNvCxnSpPr>
          <p:nvPr/>
        </p:nvCxnSpPr>
        <p:spPr>
          <a:xfrm flipH="1">
            <a:off x="4582574" y="3369375"/>
            <a:ext cx="207038" cy="112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D08AC69-B304-1139-7E82-1E68485F6A72}"/>
              </a:ext>
            </a:extLst>
          </p:cNvPr>
          <p:cNvSpPr txBox="1"/>
          <p:nvPr/>
        </p:nvSpPr>
        <p:spPr>
          <a:xfrm>
            <a:off x="3363205" y="2727150"/>
            <a:ext cx="39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Choose axioms/primitive notions so that the justification is straight forward </a:t>
            </a:r>
          </a:p>
        </p:txBody>
      </p:sp>
    </p:spTree>
    <p:extLst>
      <p:ext uri="{BB962C8B-B14F-4D97-AF65-F5344CB8AC3E}">
        <p14:creationId xmlns:p14="http://schemas.microsoft.com/office/powerpoint/2010/main" val="239081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F0DA72-0F97-51C5-CC54-BF0036D61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833A7-2043-5D9A-813B-B5B4944F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AB961-47ED-39A1-E2E9-B6A9DF73026F}"/>
              </a:ext>
            </a:extLst>
          </p:cNvPr>
          <p:cNvSpPr txBox="1"/>
          <p:nvPr/>
        </p:nvSpPr>
        <p:spPr>
          <a:xfrm>
            <a:off x="1498742" y="3750807"/>
            <a:ext cx="5836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one looks closely, all physical concepts are well-defined only within a restricted realm of applicability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C95B9-1D51-EDDB-06EC-98539ABBACCB}"/>
              </a:ext>
            </a:extLst>
          </p:cNvPr>
          <p:cNvSpPr txBox="1"/>
          <p:nvPr/>
        </p:nvSpPr>
        <p:spPr>
          <a:xfrm>
            <a:off x="807467" y="1119561"/>
            <a:ext cx="2933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Web of meaning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0AFC45-0EF2-21AD-E390-92DCFA081E11}"/>
              </a:ext>
            </a:extLst>
          </p:cNvPr>
          <p:cNvSpPr txBox="1"/>
          <p:nvPr/>
        </p:nvSpPr>
        <p:spPr>
          <a:xfrm>
            <a:off x="374181" y="277618"/>
            <a:ext cx="710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Problems in formalizing physical concepts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6B6ED6-FCFE-7DDD-D295-A15409B64DB5}"/>
              </a:ext>
            </a:extLst>
          </p:cNvPr>
          <p:cNvSpPr txBox="1"/>
          <p:nvPr/>
        </p:nvSpPr>
        <p:spPr>
          <a:xfrm>
            <a:off x="2290839" y="1742412"/>
            <a:ext cx="384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primitive concepts: things are always defined in terms of other things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36E8E7-F16F-2C67-F2D4-9FF1487299BB}"/>
              </a:ext>
            </a:extLst>
          </p:cNvPr>
          <p:cNvSpPr txBox="1"/>
          <p:nvPr/>
        </p:nvSpPr>
        <p:spPr>
          <a:xfrm>
            <a:off x="807467" y="3065855"/>
            <a:ext cx="2694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Conceptual cut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BB022BF-B8D2-E197-F285-0F05145A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717" y="932535"/>
            <a:ext cx="4757942" cy="11765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5AF8C5E-2F36-F73E-F849-54A06453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948" y="2272779"/>
            <a:ext cx="3881356" cy="67501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D8988A7-59FF-2C04-DF85-17189E4BB816}"/>
              </a:ext>
            </a:extLst>
          </p:cNvPr>
          <p:cNvSpPr txBox="1"/>
          <p:nvPr/>
        </p:nvSpPr>
        <p:spPr>
          <a:xfrm>
            <a:off x="8942505" y="512157"/>
            <a:ext cx="256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 merriam-webster.com: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0A1F745-AEC4-9512-E498-D385A7E25D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6"/>
          <a:stretch/>
        </p:blipFill>
        <p:spPr>
          <a:xfrm>
            <a:off x="4113665" y="4496174"/>
            <a:ext cx="4624635" cy="174082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E2A2F88-B4F6-8CC1-53CD-E70F0F4F1916}"/>
              </a:ext>
            </a:extLst>
          </p:cNvPr>
          <p:cNvSpPr txBox="1"/>
          <p:nvPr/>
        </p:nvSpPr>
        <p:spPr>
          <a:xfrm>
            <a:off x="7760208" y="4280433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dreamstime.com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DE70A8-39EF-EBC9-5444-23F05E747617}"/>
              </a:ext>
            </a:extLst>
          </p:cNvPr>
          <p:cNvSpPr txBox="1"/>
          <p:nvPr/>
        </p:nvSpPr>
        <p:spPr>
          <a:xfrm>
            <a:off x="596387" y="4831080"/>
            <a:ext cx="33318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When does an orange become an orange? Can we really define quantities (e.g. distance, time, temperature) with infinite precision? </a:t>
            </a:r>
          </a:p>
        </p:txBody>
      </p:sp>
    </p:spTree>
    <p:extLst>
      <p:ext uri="{BB962C8B-B14F-4D97-AF65-F5344CB8AC3E}">
        <p14:creationId xmlns:p14="http://schemas.microsoft.com/office/powerpoint/2010/main" val="170295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F0DA72-0F97-51C5-CC54-BF0036D61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833A7-2043-5D9A-813B-B5B4944F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387C71-C866-28EF-B9C1-6ED5FC54CFF5}"/>
              </a:ext>
            </a:extLst>
          </p:cNvPr>
          <p:cNvGrpSpPr/>
          <p:nvPr/>
        </p:nvGrpSpPr>
        <p:grpSpPr>
          <a:xfrm>
            <a:off x="3799548" y="1404918"/>
            <a:ext cx="3141467" cy="3195642"/>
            <a:chOff x="6564215" y="1073699"/>
            <a:chExt cx="4672586" cy="47531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7DBF2B-DDB7-A553-B91C-6A7BB4A436D9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BC16FD-967A-15C5-8432-FD780C89C945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65718A-3244-6220-8E16-FDF1E1E10217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EA4EE8-92DB-3BB0-5251-C48FC8C31421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9F98E2-DBEC-8CEB-86CF-B42F2ED7824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C393F5B-D348-741F-FB48-199FCD4C6EFC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4A4B2DF-D409-F538-DB1C-87DD701FAA67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178BA0-4246-4C93-0211-F5ABB7C91674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07F810-2312-B9C5-82CB-4AF0E4829E18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F5EB5D-1C63-0D32-6D6C-BEA3E09CFED9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4409C0-CE42-84F6-E895-639B6FFD7654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E0707B-7AE7-3696-A65D-EE48E3F7F1DF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>
              <a:extLst>
                <a:ext uri="{FF2B5EF4-FFF2-40B4-BE49-F238E27FC236}">
                  <a16:creationId xmlns:a16="http://schemas.microsoft.com/office/drawing/2014/main" id="{71D8A10E-AA41-4FF8-4950-D0FC15A748BE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0F4F22-6B35-8E19-D325-D7555E1EE8C5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FA2C289-16DC-DA3B-4314-CAF9269A1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F0C7CB-016B-AB11-D3D0-F0382B663B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F35A78A-C19C-015B-892F-1E7EFE8EEA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4F43C0-507D-2048-D41B-C39C8E61B6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AE0E13-307D-1F54-30C1-D479E1807E42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3576EBA-C890-17F9-B3DE-291E9EA8E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E4F70A7-B0AB-EF6E-38D8-45EF24F7E66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976FE952-2BA0-34C6-D41F-A605EE5CF184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2B51BFD-E733-95B3-77E2-5A8C364D7A9B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78B7E95-88B5-0674-2AFD-A45A9FB2A3F3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9EC61D4-71AB-261B-83CF-B71290CBF1A0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0CE660A-0568-D8C1-F755-5FDE4AFEFD5C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CC18B2E3-057E-6613-A2BB-5FDD2CD3D9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05E7E187-F8D5-56FD-AECA-D89B6F94B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C0E1A01-45CB-2988-04B1-354A1E0621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7CD85961-13D8-9E32-30F4-CB3911B886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DF6D7F7A-0C63-C1C4-9738-E549116D6AFA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F29B067-D5AA-753D-4750-CAFA181F1F40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DF11A57-8C39-746E-BE4E-B5E028B71AFE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2AA114-049D-67DC-8C2E-83B99558B56F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58E5E49-7415-494B-2EAB-4D24EC5AE9C5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70AFC45-0EF2-21AD-E390-92DCFA081E11}"/>
              </a:ext>
            </a:extLst>
          </p:cNvPr>
          <p:cNvSpPr txBox="1"/>
          <p:nvPr/>
        </p:nvSpPr>
        <p:spPr>
          <a:xfrm>
            <a:off x="374181" y="277618"/>
            <a:ext cx="7108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Problems in formalizing physical concepts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804AC9-9480-C76E-ED58-6809E69160E5}"/>
              </a:ext>
            </a:extLst>
          </p:cNvPr>
          <p:cNvCxnSpPr>
            <a:cxnSpLocks/>
          </p:cNvCxnSpPr>
          <p:nvPr/>
        </p:nvCxnSpPr>
        <p:spPr>
          <a:xfrm>
            <a:off x="2480969" y="2245334"/>
            <a:ext cx="1168698" cy="5131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B453DF-B612-6D77-7974-917F99E4C240}"/>
              </a:ext>
            </a:extLst>
          </p:cNvPr>
          <p:cNvSpPr txBox="1"/>
          <p:nvPr/>
        </p:nvSpPr>
        <p:spPr>
          <a:xfrm>
            <a:off x="919231" y="1702136"/>
            <a:ext cx="1997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concepts are “fuzzy”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9F295-9BC8-6541-D6F0-86CFE9CC0D5E}"/>
              </a:ext>
            </a:extLst>
          </p:cNvPr>
          <p:cNvSpPr txBox="1"/>
          <p:nvPr/>
        </p:nvSpPr>
        <p:spPr>
          <a:xfrm>
            <a:off x="8084322" y="1404918"/>
            <a:ext cx="296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Mathematical concepts are “crispier idealizations”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7DC2EF-41DD-4D72-1638-AFD71408E8E2}"/>
              </a:ext>
            </a:extLst>
          </p:cNvPr>
          <p:cNvCxnSpPr>
            <a:cxnSpLocks/>
          </p:cNvCxnSpPr>
          <p:nvPr/>
        </p:nvCxnSpPr>
        <p:spPr>
          <a:xfrm flipH="1">
            <a:off x="7076290" y="1878669"/>
            <a:ext cx="972495" cy="57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EB80A56-3AA0-8736-5516-3C61A4A0281E}"/>
              </a:ext>
            </a:extLst>
          </p:cNvPr>
          <p:cNvSpPr txBox="1"/>
          <p:nvPr/>
        </p:nvSpPr>
        <p:spPr>
          <a:xfrm>
            <a:off x="566449" y="3400903"/>
            <a:ext cx="296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concepts may have circular definitions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946D11C-B32F-E0DE-41FE-6104F8FD7404}"/>
              </a:ext>
            </a:extLst>
          </p:cNvPr>
          <p:cNvCxnSpPr>
            <a:cxnSpLocks/>
          </p:cNvCxnSpPr>
          <p:nvPr/>
        </p:nvCxnSpPr>
        <p:spPr>
          <a:xfrm flipV="1">
            <a:off x="3195178" y="3765865"/>
            <a:ext cx="1126180" cy="14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8E396FD-ADFB-8C41-E0A3-1B7EF35A579A}"/>
              </a:ext>
            </a:extLst>
          </p:cNvPr>
          <p:cNvSpPr txBox="1"/>
          <p:nvPr/>
        </p:nvSpPr>
        <p:spPr>
          <a:xfrm>
            <a:off x="7622945" y="2650135"/>
            <a:ext cx="3365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Mathematical concepts cannot have circular definitions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021AFEE-A256-ED4A-A487-981290021063}"/>
              </a:ext>
            </a:extLst>
          </p:cNvPr>
          <p:cNvCxnSpPr>
            <a:cxnSpLocks/>
          </p:cNvCxnSpPr>
          <p:nvPr/>
        </p:nvCxnSpPr>
        <p:spPr>
          <a:xfrm flipH="1">
            <a:off x="7031367" y="3138024"/>
            <a:ext cx="531170" cy="577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6589AE1-81C6-CB1A-867E-732576B0750B}"/>
              </a:ext>
            </a:extLst>
          </p:cNvPr>
          <p:cNvCxnSpPr>
            <a:cxnSpLocks/>
          </p:cNvCxnSpPr>
          <p:nvPr/>
        </p:nvCxnSpPr>
        <p:spPr>
          <a:xfrm flipV="1">
            <a:off x="4604402" y="3813383"/>
            <a:ext cx="442463" cy="664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670E2E2-1240-D577-A912-55C56C88985F}"/>
              </a:ext>
            </a:extLst>
          </p:cNvPr>
          <p:cNvSpPr txBox="1"/>
          <p:nvPr/>
        </p:nvSpPr>
        <p:spPr>
          <a:xfrm>
            <a:off x="2693490" y="4634918"/>
            <a:ext cx="296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all physical concepts will carry into the formal system</a:t>
            </a:r>
          </a:p>
        </p:txBody>
      </p:sp>
    </p:spTree>
    <p:extLst>
      <p:ext uri="{BB962C8B-B14F-4D97-AF65-F5344CB8AC3E}">
        <p14:creationId xmlns:p14="http://schemas.microsoft.com/office/powerpoint/2010/main" val="122437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3300F-52CC-D796-4725-1488886B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9F871-B8A5-A617-9961-BCBB7B0E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FC194-D909-6B99-0E64-2CAA0938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t="18782" b="12940"/>
          <a:stretch/>
        </p:blipFill>
        <p:spPr>
          <a:xfrm>
            <a:off x="290941" y="282812"/>
            <a:ext cx="11384995" cy="754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/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blipFill>
                <a:blip r:embed="rId4"/>
                <a:stretch>
                  <a:fillRect l="-2622" t="-10465" r="-12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/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either something is true or false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blipFill>
                <a:blip r:embed="rId5"/>
                <a:stretch>
                  <a:fillRect l="-1607" t="-11628" r="-6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/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blipFill>
                <a:blip r:embed="rId6"/>
                <a:stretch>
                  <a:fillRect l="-1604" t="-11628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2A99B9-F44C-8AB8-5211-A6DB5B2FCA11}"/>
              </a:ext>
            </a:extLst>
          </p:cNvPr>
          <p:cNvSpPr txBox="1"/>
          <p:nvPr/>
        </p:nvSpPr>
        <p:spPr>
          <a:xfrm>
            <a:off x="524706" y="2157955"/>
            <a:ext cx="169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let’s address these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DD7EBE-D575-BC89-9E11-73845061E76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11680" y="1788128"/>
            <a:ext cx="1515404" cy="54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94E8E-A140-01D8-9BDA-ACADFF2B570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011680" y="2427163"/>
            <a:ext cx="1515404" cy="5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701CD9-E083-5610-1BA5-9EC7AB74BA75}"/>
              </a:ext>
            </a:extLst>
          </p:cNvPr>
          <p:cNvSpPr txBox="1"/>
          <p:nvPr/>
        </p:nvSpPr>
        <p:spPr>
          <a:xfrm>
            <a:off x="524706" y="4140342"/>
            <a:ext cx="8700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Statements: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assertions that are universal and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160446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897C2-4364-B332-A085-63363DB8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E6F32-B1E1-23E4-1F12-74169FA3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2F15E-A3CA-D69B-31ED-B8BB389E0821}"/>
              </a:ext>
            </a:extLst>
          </p:cNvPr>
          <p:cNvSpPr txBox="1"/>
          <p:nvPr/>
        </p:nvSpPr>
        <p:spPr>
          <a:xfrm>
            <a:off x="1508759" y="1549937"/>
            <a:ext cx="23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Jazz is marvelous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D181-CEDC-D05E-127E-686113C13B42}"/>
              </a:ext>
            </a:extLst>
          </p:cNvPr>
          <p:cNvSpPr txBox="1"/>
          <p:nvPr/>
        </p:nvSpPr>
        <p:spPr>
          <a:xfrm>
            <a:off x="1508759" y="2126227"/>
            <a:ext cx="40838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Green and red go well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CFABB-6C9B-7255-DA58-90AF09E1614D}"/>
              </a:ext>
            </a:extLst>
          </p:cNvPr>
          <p:cNvSpPr txBox="1"/>
          <p:nvPr/>
        </p:nvSpPr>
        <p:spPr>
          <a:xfrm>
            <a:off x="542021" y="504213"/>
            <a:ext cx="655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universal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F5DF-62D9-EC17-2CF0-0B12680FAACB}"/>
              </a:ext>
            </a:extLst>
          </p:cNvPr>
          <p:cNvSpPr txBox="1"/>
          <p:nvPr/>
        </p:nvSpPr>
        <p:spPr>
          <a:xfrm>
            <a:off x="1508759" y="2702517"/>
            <a:ext cx="64089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Is it morally justified to kill one person to save five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F554F-87EC-B5FA-FD72-C3889E0215A4}"/>
              </a:ext>
            </a:extLst>
          </p:cNvPr>
          <p:cNvSpPr txBox="1"/>
          <p:nvPr/>
        </p:nvSpPr>
        <p:spPr>
          <a:xfrm>
            <a:off x="8092441" y="1479896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Different people may have different opinions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These assertions are outside of</a:t>
                </a:r>
                <a:b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the realm of scientific inquiry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blipFill>
                <a:blip r:embed="rId2"/>
                <a:stretch>
                  <a:fillRect l="-3051" t="-8295" r="-203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4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26589</TotalTime>
  <Words>1673</Words>
  <Application>Microsoft Office PowerPoint</Application>
  <PresentationFormat>Widescreen</PresentationFormat>
  <Paragraphs>400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Physical mathematics 1.1 Statements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158</cp:revision>
  <dcterms:created xsi:type="dcterms:W3CDTF">2021-04-07T15:17:47Z</dcterms:created>
  <dcterms:modified xsi:type="dcterms:W3CDTF">2024-02-16T21:47:35Z</dcterms:modified>
</cp:coreProperties>
</file>